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0"/>
  </p:notesMasterIdLst>
  <p:sldIdLst>
    <p:sldId id="260" r:id="rId2"/>
    <p:sldId id="297" r:id="rId3"/>
    <p:sldId id="296" r:id="rId4"/>
    <p:sldId id="295" r:id="rId5"/>
    <p:sldId id="29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81813" cy="9296400"/>
  <p:embeddedFontLst>
    <p:embeddedFont>
      <p:font typeface="Garamond" panose="02020404030301010803" pitchFamily="18" charset="0"/>
      <p:regular r:id="rId41"/>
      <p:bold r:id="rId42"/>
      <p:italic r:id="rId43"/>
      <p:boldItalic r:id="rId44"/>
    </p:embeddedFont>
    <p:embeddedFont>
      <p:font typeface="Titillium Web" panose="00000500000000000000" pitchFamily="2" charset="0"/>
      <p:regular r:id="rId45"/>
      <p:bold r:id="rId46"/>
      <p:italic r:id="rId47"/>
      <p:boldItalic r:id="rId4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3" roundtripDataSignature="AMtx7mjwcVmA9Qki650lSugGA+9anOKF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8258C1-C5E5-48F8-A3D6-EC5FFC288839}">
  <a:tblStyle styleId="{448258C1-C5E5-48F8-A3D6-EC5FFC28883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font" Target="fonts/font7.fntdata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5.fntdata"/><Relationship Id="rId53" Type="http://customschemas.google.com/relationships/presentationmetadata" Target="metadata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font" Target="fonts/font8.fntdata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20" Type="http://schemas.openxmlformats.org/officeDocument/2006/relationships/slide" Target="slides/slide19.xml"/><Relationship Id="rId41" Type="http://schemas.openxmlformats.org/officeDocument/2006/relationships/font" Target="fonts/font1.fntdata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5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2119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98102" y="0"/>
            <a:ext cx="2982119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2982119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4c3366eaeb_0_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600" cy="36606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4c3366ea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4c3366eaeb_0_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600" cy="36606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4c3366ea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2843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5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9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1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2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3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4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4c3366eaeb_0_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600" cy="36606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4c3366ea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76145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5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6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7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8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9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1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2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3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4c3366eaeb_0_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600" cy="36606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4c3366ea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4237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4c3366eaeb_0_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600" cy="36606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4c3366ea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3537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5809831c61_0_0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600" cy="36606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5809831c6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900" cy="3136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rior café">
  <p:cSld name="Interior café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5" name="Google Shape;75;p4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4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4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6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7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ada marin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6"/>
          <p:cNvSpPr txBox="1"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EEDBB"/>
              </a:buClr>
              <a:buSzPts val="3600"/>
              <a:buFont typeface="Garamond"/>
              <a:buNone/>
              <a:defRPr sz="3600" b="0" i="0">
                <a:solidFill>
                  <a:srgbClr val="FEEDBB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6"/>
          <p:cNvSpPr txBox="1"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  <a:defRPr sz="2400" b="0" i="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5" name="Google Shape;25;p36" descr="Logo PJECZ Ver beig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55700" y="909116"/>
            <a:ext cx="6828993" cy="291388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rior marino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D2F39"/>
              </a:buClr>
              <a:buSzPts val="4400"/>
              <a:buFont typeface="Titillium Web"/>
              <a:buNone/>
              <a:defRPr b="0" i="0">
                <a:solidFill>
                  <a:srgbClr val="2D2F39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05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Garamond"/>
                <a:ea typeface="Garamond"/>
                <a:cs typeface="Garamond"/>
                <a:sym typeface="Garamond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b="0" i="0">
                <a:latin typeface="Garamond"/>
                <a:ea typeface="Garamond"/>
                <a:cs typeface="Garamond"/>
                <a:sym typeface="Garamond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Garamond"/>
                <a:ea typeface="Garamond"/>
                <a:cs typeface="Garamond"/>
                <a:sym typeface="Garamond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b="0" i="0">
                <a:latin typeface="Garamond"/>
                <a:ea typeface="Garamond"/>
                <a:cs typeface="Garamond"/>
                <a:sym typeface="Garamond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b="0" i="0">
                <a:latin typeface="Garamond"/>
                <a:ea typeface="Garamond"/>
                <a:cs typeface="Garamond"/>
                <a:sym typeface="Garamond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37"/>
          <p:cNvSpPr/>
          <p:nvPr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37" descr="Logo PJECZ Hori beig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83351" y="6268775"/>
            <a:ext cx="2869397" cy="485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tada café">
  <p:cSld name="Portada café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8"/>
          <p:cNvSpPr txBox="1">
            <a:spLocks noGrp="1"/>
          </p:cNvSpPr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Calibri"/>
              <a:buNone/>
              <a:defRPr sz="1400" b="1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8"/>
          <p:cNvSpPr txBox="1">
            <a:spLocks noGrp="1"/>
          </p:cNvSpPr>
          <p:nvPr>
            <p:ph type="subTitle" idx="1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28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8" name="Google Shape;38;p3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3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0" name="Google Shape;50;p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1" name="Google Shape;51;p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4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4c3366eaeb_0_0"/>
          <p:cNvGraphicFramePr/>
          <p:nvPr>
            <p:extLst>
              <p:ext uri="{D42A27DB-BD31-4B8C-83A1-F6EECF244321}">
                <p14:modId xmlns:p14="http://schemas.microsoft.com/office/powerpoint/2010/main" val="2878354822"/>
              </p:ext>
            </p:extLst>
          </p:nvPr>
        </p:nvGraphicFramePr>
        <p:xfrm>
          <a:off x="1524000" y="1984023"/>
          <a:ext cx="6096000" cy="3367203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177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202</a:t>
                      </a:r>
                      <a:r>
                        <a:rPr lang="es-ES" sz="1800" dirty="0"/>
                        <a:t>4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Segundo Trimestre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Del 01 de Abril al 30 de Junio</a:t>
                      </a:r>
                      <a:endParaRPr sz="1800" b="1" u="none" strike="noStrike" cap="none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Venta de Bienes y Servicios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dirty="0"/>
                        <a:t>17,827,090.32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Productos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11,959,160.59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Aprovechamientos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4,128,459.54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Total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 $                 	33,914,710.45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" name="Google Shape;147;p5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2022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Primer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Del 01 de Enero al 31 de Marzo</a:t>
                      </a:r>
                      <a:endParaRPr sz="1800" b="1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Venta de Bienes y Servicios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1,331,012.45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Productos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4,145,238.14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Aprovechamientos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3,038,559.06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Total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8,514,809.65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" name="Google Shape;152;p6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2021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Cuarto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Del 01 de Octubre al 31 de Diciembre</a:t>
                      </a:r>
                      <a:endParaRPr sz="1800" b="1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Venta de Bienes y Servicios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1,955,427.70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3,698,196.13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Aprovechamientos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2,229,615.19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7,883,239.02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Google Shape;157;p7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2021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Tercer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/>
                        <a:t>Del 01 de Julio al 30 de Septiembre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Venta de Bienes y Servicios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1,611,925.11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2,947,470.53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Aprovechamientos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2,680,473.73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7,239,869.37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Google Shape;162;p8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2021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Segundo Trimestre de 2021</a:t>
                      </a:r>
                      <a:endParaRPr sz="1800" b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/>
                        <a:t>Del 01 de abril al 30 de junio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Venta de Bienes y Servicios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1,721,604.53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2,905,225.60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Aprovechamientos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2,518,875.84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7,145,705.97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9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2021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Primer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/>
                        <a:t>Del 01 de Enero al 31 de Marzo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Venta de Bienes y Servicios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1,626,173.65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2,805,017.26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Aprovechamientos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2,466,589.24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6,897,780.15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Google Shape;172;p10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2020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Cuarto Trimestre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/>
                        <a:t>Del 01 de Octubre al 31 de diciembre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Venta de Bienes y Servicios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1,822,789.37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2,971,754.65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Aprovechamientos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1,842,813.70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6,637,357.72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7" name="Google Shape;177;p11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2020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Tercer Trimestre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/>
                        <a:t>Del 01 de Julio al 30 de Septiembre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Venta de Bienes y Servicios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1,390,360.98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3,229,573.97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Aprovechamientos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2,109,754.24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6,729,689.19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Google Shape;182;p12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2020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Segundo 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/>
                        <a:t>Del 01 de abril al 30 de junio 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Venta de Bienes y Servicios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  586,808.29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4,345,778.64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Aprovechamientos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    836,680.13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                  5,769,267.06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7" name="Google Shape;187;p13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2020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Primer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/>
                        <a:t>Del 01 de enero al 31 de marzo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Venta de Bienes y Servicios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1,619,636.60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Productos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4,752,894.90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Aprovechamientos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2,222,071.44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   8,594,602.94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" name="Google Shape;192;p14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2019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Primer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u="none" strike="noStrike" cap="none"/>
                        <a:t>Del 01 de enero al 31 de marzo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Derechos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1,414,249.51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Productos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5,397,844.22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Aprovechamiento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1,991,342.90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8,803,436.63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4c3366eaeb_0_0"/>
          <p:cNvGraphicFramePr/>
          <p:nvPr/>
        </p:nvGraphicFramePr>
        <p:xfrm>
          <a:off x="1524000" y="1984023"/>
          <a:ext cx="6096000" cy="3367203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177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202</a:t>
                      </a:r>
                      <a:r>
                        <a:rPr lang="es-ES" sz="1800" dirty="0"/>
                        <a:t>4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Primer Trimestre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Del 01 de Enero al 31 de Marzo</a:t>
                      </a:r>
                      <a:endParaRPr sz="1800" b="1" u="none" strike="noStrike" cap="none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Venta de Bienes y Servicios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23,803,162.92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Productos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12,795,378.60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Aprovechamientos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3,716,111.14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Total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 $                 	40,314,652.66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760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" name="Google Shape;197;p15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2019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Segundo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Abril al 30 de Junio</a:t>
                      </a: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Derechos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 1,835,607.45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Productos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 6,395,432.06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Aprovechamiento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 2,756,698.35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10,987,737.86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2" name="Google Shape;202;p16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2019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Tercer Trimestre 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Julio al 30 de Septiembre</a:t>
                      </a: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Derechos 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1,697,100.5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Productos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5,871,050.15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Aprovechamiento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2,195,391.64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9,763,542.29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" name="Google Shape;207;p17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2019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Cuarto Trimestre</a:t>
                      </a:r>
                      <a:endParaRPr sz="1800" b="1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Octubre al 31 de Diciembre </a:t>
                      </a: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18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2018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Primer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enero al 31 de marzo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977,271.00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3,058,070.18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4,035,341.18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7" name="Google Shape;217;p19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2018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Segundo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Abril al 30 de Junio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  924,210.03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3,437,360.16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4,361,570.19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" name="Google Shape;222;p20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2018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Tercer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Julio al 30 de Septiembre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  929,685.60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2,401,576.19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3,331,261.79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7" name="Google Shape;227;p21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2018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Cuarto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Octubre al 31 de Diciembre 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1,106,818.00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1,546,277.03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2,653,095.03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2" name="Google Shape;232;p22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2017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Primer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enero al 31 de marzo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500,086.00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1,541,684.77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2,041.776.77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" name="Google Shape;237;p23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2017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Segundo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Abril al 30 de Junio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580,910.29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1,528,248.76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2,109,159.05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" name="Google Shape;242;p24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2017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Tercer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Julio al 30 de Septiembre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959,217.05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1,898,141.10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2,857,358.15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4c3366eaeb_0_0"/>
          <p:cNvGraphicFramePr/>
          <p:nvPr/>
        </p:nvGraphicFramePr>
        <p:xfrm>
          <a:off x="1524000" y="1984023"/>
          <a:ext cx="6096000" cy="3367203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202</a:t>
                      </a:r>
                      <a:r>
                        <a:rPr lang="es-MX" sz="1800" dirty="0"/>
                        <a:t>3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Cuarto Trimestre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Del 01 de </a:t>
                      </a:r>
                      <a:r>
                        <a:rPr lang="es-MX" sz="1800" dirty="0"/>
                        <a:t>Octubre</a:t>
                      </a:r>
                      <a:r>
                        <a:rPr lang="es-MX" sz="1800" b="1" u="none" strike="noStrike" cap="none" dirty="0"/>
                        <a:t> al 31 de Diciembre</a:t>
                      </a:r>
                      <a:endParaRPr sz="1800" b="1" u="none" strike="noStrike" cap="none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Venta de Bienes y Servicios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45,086,143.27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Productos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12,848,016.02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Aprovechamientos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3,674,193.56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Total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 $                 	61,608,352.85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8038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" name="Google Shape;247;p25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2017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Cuarto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Octubre al 31 de Diciembre 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1,074,080.70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3,013,650.54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4,087,731.24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2" name="Google Shape;252;p26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2016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Primer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enero al 31 de marzo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446,393.00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3,086,440.95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3,532,833.95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7" name="Google Shape;257;p27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2016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Segundo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abril al 30 de junio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528,242.02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2,640,034.72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3,168,276.7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2" name="Google Shape;262;p28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2016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Tercer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Julio al 30 de Septiembre </a:t>
                      </a: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507,823.20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1,977.888.15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2,485,711.35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" name="Google Shape;267;p29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2016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Cuarto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Octubre al 31 de Diciembre</a:t>
                      </a: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587,654.00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1,563,597.09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2,124,251.09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Google Shape;272;p30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2015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Primer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enero al 31 de marzo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458,098.50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1,039,391.88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1,497,490.38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" name="Google Shape;277;p31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2015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Segundo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abril al 30 de junio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448,581.65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1,570,488.25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2,019,069.90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2" name="Google Shape;282;p32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2015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Tercer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julio al 30 de septiembre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436,550.10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1,234,174.61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1,670,724.71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" name="Google Shape;287;p33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2015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/>
                        <a:t>Cuarto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Del 01 de octubre al 31 de diciembre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Ingresos por copias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484,422.09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Certificados Fondos Propios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2,909,216.21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TOTAL: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3,393,638.30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4c3366eaeb_0_0"/>
          <p:cNvGraphicFramePr/>
          <p:nvPr/>
        </p:nvGraphicFramePr>
        <p:xfrm>
          <a:off x="1524000" y="1984023"/>
          <a:ext cx="6096000" cy="3367203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202</a:t>
                      </a:r>
                      <a:r>
                        <a:rPr lang="es-MX" sz="1800" dirty="0"/>
                        <a:t>3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Tercer Trimestre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 dirty="0"/>
                        <a:t>Del 01 de </a:t>
                      </a:r>
                      <a:r>
                        <a:rPr lang="es-MX" sz="1800" dirty="0"/>
                        <a:t>Julio</a:t>
                      </a:r>
                      <a:r>
                        <a:rPr lang="es-MX" sz="1800" b="1" u="none" strike="noStrike" cap="none" dirty="0"/>
                        <a:t> al 3</a:t>
                      </a:r>
                      <a:r>
                        <a:rPr lang="es-MX" sz="1800" dirty="0"/>
                        <a:t>0 de Septiembre</a:t>
                      </a:r>
                      <a:endParaRPr sz="1800" b="1" u="none" strike="noStrike" cap="none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Venta de Bienes y Servicios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20,129,173.42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Productos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11,950,717.18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Aprovechamientos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2,916,693.65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Total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/>
                        <a:t> $                 	34,996,584.25</a:t>
                      </a:r>
                      <a:endParaRPr sz="16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64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4c3366eaeb_0_0"/>
          <p:cNvGraphicFramePr/>
          <p:nvPr/>
        </p:nvGraphicFramePr>
        <p:xfrm>
          <a:off x="1524000" y="1984023"/>
          <a:ext cx="6096000" cy="3367203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</a:t>
                      </a:r>
                      <a:r>
                        <a:rPr lang="es-MX" sz="1800"/>
                        <a:t>3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Segundo </a:t>
                      </a:r>
                      <a:r>
                        <a:rPr lang="es-MX" sz="1800" b="1" u="none" strike="noStrike" cap="none"/>
                        <a:t>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Del 01 de </a:t>
                      </a:r>
                      <a:r>
                        <a:rPr lang="es-MX" sz="1800"/>
                        <a:t>Abril</a:t>
                      </a:r>
                      <a:r>
                        <a:rPr lang="es-MX" sz="1800" b="1" u="none" strike="noStrike" cap="none"/>
                        <a:t> al 3</a:t>
                      </a:r>
                      <a:r>
                        <a:rPr lang="es-MX" sz="1800"/>
                        <a:t>0 de Junio</a:t>
                      </a:r>
                      <a:endParaRPr sz="1800" b="1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Venta de Bienes y Servicios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55,189,726.46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Productos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13,661,427.54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Aprovechamientos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3,231,224.00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Total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	72,082,378.00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260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Google Shape;127;g25809831c61_0_0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</a:t>
                      </a:r>
                      <a:r>
                        <a:rPr lang="es-MX" sz="1800"/>
                        <a:t>3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Primer </a:t>
                      </a:r>
                      <a:r>
                        <a:rPr lang="es-MX" sz="1800" b="1" u="none" strike="noStrike" cap="none"/>
                        <a:t>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Del 01 de </a:t>
                      </a:r>
                      <a:r>
                        <a:rPr lang="es-MX" sz="1800"/>
                        <a:t>Enero</a:t>
                      </a:r>
                      <a:r>
                        <a:rPr lang="es-MX" sz="1800" b="1" u="none" strike="noStrike" cap="none"/>
                        <a:t> al 3</a:t>
                      </a:r>
                      <a:r>
                        <a:rPr lang="es-MX" sz="1800"/>
                        <a:t>1 </a:t>
                      </a:r>
                      <a:r>
                        <a:rPr lang="es-MX" sz="1800" b="1" u="none" strike="noStrike" cap="none"/>
                        <a:t>de </a:t>
                      </a:r>
                      <a:r>
                        <a:rPr lang="es-MX" sz="1800"/>
                        <a:t>Marzo</a:t>
                      </a:r>
                      <a:endParaRPr sz="1800" b="1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Venta de Bienes y Servicios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1,657,805.94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Productos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	12,385,735.29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Aprovechamientos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3,443,465.90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Total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	17,487,007.13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2" name="Google Shape;132;p2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2022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/>
                        <a:t>Cuarto</a:t>
                      </a:r>
                      <a:r>
                        <a:rPr lang="es-MX" sz="1800" b="1" u="none" strike="noStrike" cap="none"/>
                        <a:t>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Del 01 de </a:t>
                      </a:r>
                      <a:r>
                        <a:rPr lang="es-MX" sz="1800"/>
                        <a:t>Octubre</a:t>
                      </a:r>
                      <a:r>
                        <a:rPr lang="es-MX" sz="1800" b="1" u="none" strike="noStrike" cap="none"/>
                        <a:t> al 3</a:t>
                      </a:r>
                      <a:r>
                        <a:rPr lang="es-MX" sz="1800"/>
                        <a:t>1 </a:t>
                      </a:r>
                      <a:r>
                        <a:rPr lang="es-MX" sz="1800" b="1" u="none" strike="noStrike" cap="none"/>
                        <a:t>de </a:t>
                      </a:r>
                      <a:r>
                        <a:rPr lang="es-MX" sz="1800"/>
                        <a:t>Diciembre</a:t>
                      </a:r>
                      <a:endParaRPr sz="1800" b="1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/>
                        <a:t>Venta de Bienes y Servicios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/>
                        <a:t> $                      	1,828,803.89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/>
                        <a:t>Productos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/>
                        <a:t> $                    	10,716,237.17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/>
                        <a:t>Aprovechamientos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/>
                        <a:t> $                      	3,219,515.82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/>
                        <a:t>Total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700"/>
                        <a:t> $                    	15,764,556.88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Google Shape;137;p3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2022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Tercer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Del 01 de Julio al 30 de Septiembre</a:t>
                      </a:r>
                      <a:endParaRPr sz="1800" b="1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Venta de Bienes y Servicios 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 $                      	1,706,949.15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Productos 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 $                      	8,249,211.16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Aprovechamientos 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 $                      	3,595,833.97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Total</a:t>
                      </a: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 $                    	13,551,994.28</a:t>
                      </a:r>
                      <a:endParaRPr sz="1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Google Shape;142;p4"/>
          <p:cNvGraphicFramePr/>
          <p:nvPr/>
        </p:nvGraphicFramePr>
        <p:xfrm>
          <a:off x="1524000" y="1984023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{448258C1-C5E5-48F8-A3D6-EC5FFC288839}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2022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Segundo Trimestre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MX" sz="1800" b="1" u="none" strike="noStrike" cap="none"/>
                        <a:t>Del 01 de Abril al 30 de Junio</a:t>
                      </a:r>
                      <a:endParaRPr sz="1800" b="1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Venta de Bienes y Servicios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1,710,455.72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Productos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5,316,818.41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Aprovechamientos 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  	4,280,204.33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Total</a:t>
                      </a:r>
                      <a:endParaRPr sz="16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/>
                        <a:t> $                    	11,307,478.46</a:t>
                      </a:r>
                      <a:endParaRPr sz="16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985</Words>
  <Application>Microsoft Office PowerPoint</Application>
  <PresentationFormat>Presentación en pantalla (4:3)</PresentationFormat>
  <Paragraphs>378</Paragraphs>
  <Slides>38</Slides>
  <Notes>38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3" baseType="lpstr">
      <vt:lpstr>Garamond</vt:lpstr>
      <vt:lpstr>Titillium Web</vt:lpstr>
      <vt:lpstr>Calibri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Maritza Casas</dc:creator>
  <cp:lastModifiedBy>Gabriela Saucedo</cp:lastModifiedBy>
  <cp:revision>2</cp:revision>
  <dcterms:created xsi:type="dcterms:W3CDTF">2017-02-28T19:33:47Z</dcterms:created>
  <dcterms:modified xsi:type="dcterms:W3CDTF">2024-07-04T20:11:51Z</dcterms:modified>
</cp:coreProperties>
</file>